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70" r:id="rId14"/>
    <p:sldId id="273" r:id="rId15"/>
    <p:sldId id="272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335C16-4EF1-4A30-A162-B559168C8A34}" v="1" dt="2025-11-26T15:35:55.5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0"/>
    <p:restoredTop sz="77845"/>
  </p:normalViewPr>
  <p:slideViewPr>
    <p:cSldViewPr snapToGrid="0">
      <p:cViewPr varScale="1">
        <p:scale>
          <a:sx n="46" d="100"/>
          <a:sy n="46" d="100"/>
        </p:scale>
        <p:origin x="12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44E63-B622-E245-B233-E39083B2F96C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43274-858D-4A4E-A057-E724E367F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7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eeingai.com/" TargetMode="External"/><Relationship Id="rId3" Type="http://schemas.openxmlformats.org/officeDocument/2006/relationships/hyperlink" Target="https://aiforgood.itu.int/meet-the-winners-for-the-2025-ai-for-good-impact-awards/" TargetMode="External"/><Relationship Id="rId7" Type="http://schemas.openxmlformats.org/officeDocument/2006/relationships/hyperlink" Target="https://www.oracle.com/corporate/pressrelease/ai-smart-hive-networks-101618.html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aardman.com/interactive/storysign/" TargetMode="External"/><Relationship Id="rId5" Type="http://schemas.openxmlformats.org/officeDocument/2006/relationships/hyperlink" Target="https://worldfishcenter.org/updates/smartcatch-wins-un-prize-ai-innovation-climate-smart-fisheries" TargetMode="External"/><Relationship Id="rId4" Type="http://schemas.openxmlformats.org/officeDocument/2006/relationships/hyperlink" Target="https://hms.harvard.edu/news/ai-tool-decodes-brain-cancers-genome-during-surgery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Helo bawb. Yn y gwasanaeth heddiw rydyn ni’n mynd i siarad am ‘Ddiwrnod Defnyddio’r Rhyngrwyd yn Fwy Diogel.’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7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 pobl ifanc, mae gennych chi yr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hawl i fynegi eich barn, eich teimladau a'ch dymuniadau ym mhob mater sy'n effeithio arnoch chi, a bod y rhain yn cael eu hystyried a’u cymryd o ddifrif.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deallusrwydd artiffisial yn dechnoleg sy'n esblygu, sy'n debygol o newid ein bywydau i gyd.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 y Diwrnod Defnyddio'r Rhyngrwyd yn Fwy Diogel hwn rydyn ni am gychwyn sgwrs am eich barn a'ch profiadau o dechnoleg AI. Siaradwch â'ch ffrindiau, siaradwch â'ch teulu, siaradwch â ni yn [enw'r ysgol neu'r lleoliad]... Sut ydych chi'n teimlo am AI? Ydych chi'n meddwl ei fod yn beth da? Neu oes gennych chi bryderon? Pa gefnogaeth hoffech chi ei chael i fedru ei ddefnyddio'n ddiogel ac yn gyfrifol? A beth ydych chi'n meddwl y mae angen i oedolion ei wybod am sut mae AI yn effeithio ar eich bywydau?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[Yn dibynnu ar yr amser sydd ar gael gallech ddewis un o'r cwestiynau a ganlyn i hwyluso trafodaeth yn ystod y gwasanaeth]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346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Edrychaf ymlaen at siarad â rhai ohonoch chi, ac at glywed rhagor am eich sgyrsiau chi heddiw, a symud ymlaen.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Diwrnod Defnyddio'r Rhyngrwyd yn Fwy Diogel Hapus!</a:t>
            </a:r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19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Diwrnod Defnyddio’r Rhyngrwyd yn Fwy Diogel yn cael ei gynnal mewn dros 170 o wahanol wledydd. Nod Diwrnod Defnyddio’r Rhyngrwyd yn Fwy Diogel yw galw ar bobl ledled y byd i weithio gyda'i gilydd i wneud y rhyngrwyd yn lle gwell a mwy diogel i bawb, ond yn enwedig i bobl ifanc. Yn y Deyrnas Unedig, mae Canolfan Rhyngrwyd Mwy Diogel y DU yn cynnal ymgyrch yn arbennig ar gyfer y diwrnod, sy'n anelu at gychwyn sgwrs genedlaethol am ddefnyddio technoleg yn ddiogel ac yn gadarnhaol. Y llynedd, clywodd dros hanner plant a phobl ifanc y Deyrnas Unedig am yr ymgyrch, ond mae hefyd yn cynnwys, ac yn cael dylanwad ar, y llywodraeth, elusennau, heddluoedd a chwmnïau technoleg, gan gynnwys llwyfannau cyfryngau cymdeithasol a phlatfformau gemau.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530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Yn wir, yn 2025, cynhaliodd dros 1,700 o sefydliadau ledled y Deyrnas Unedig weithgareddau ar gyfer y diwrnod. Cafodd sylw ar y cyfryngau cenedlaethol, gan gynnwys y BBC ac ITV. Cyfarfu pobl ifanc â Gweinidogion y Llywodraeth a sefydliadau eraill, gan gynnwys elusennau plant a chynrychiolwyr o'r diwydiant technoleg, yn ein digwyddiad yn Llundain. Daeth miliynau yn rhagor o bobl i’r diwrnod ar-lein: gwelwyd pobl ar draws y Deyrnas Unedig yn rhannu eu dathliadau ar Twitter ac Instagram, a chymerodd dros 86,000 o bobl ifanc ran yn ein cwisiau er mwyn rhoi prawf ar eu gwybodaeth am ddiogelwch ar-lein. Trwy fod yn rhan o'r gwasanaeth hwn rydych chi’n ymuno â llawer o bobl ifanc eraill i wneud Diwrnod Defnyddio’r Rhyngrwyd yn Fwy Diogel 2026 y gorau eto!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36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Thema Diwrnod Defnyddio'r Rhyngrwyd yn Fwy Diogel eleni yw deallusrwydd artiffisial, neu AI. Mae AI yn derm ambarél, sy’n golygu ei fod yn cynnwys llawer o wahanol bethau. Yn gyffredinol, mae AI yn disgrifio technoleg a systemau cyfrifiadurol sydd wedi cael eu cynllunio i gwblhau tasgau a fyddai’n gofyn am ddeallusrwydd dynol cyn hyn.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ymddangos fel bod systemau AI yn gallu meddwl drostyn nhw eu hunain, ond fel hyn maen nhw wedi cael eu datblygu. Mae AI wedi'i hyfforddi neu ei raglennu i ddefnyddio data (neu wybodaeth) i gwblhau tasgau cymhleth fel adnabod patrymau, gwneud penderfyniadau a chynhyrchu cynnwys newydd.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Sawl enghraifft o ddefnyddio AI allwch chi feddwl amdanyn nhw? [Gofynnwch am ymatebion os yw’n briodol]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470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byddwch chi'n gyfarwydd â sut mae AI yn cael ei ddefnyddio yn barod mewn bywyd pob dydd, er enghraifft, i redeg cynorthwywyr rhithwir fel Alexa a Siri, cynnal sgwrsfotiaid fel Gemini neu ChatGPT, neu fwydo algorithmau sy'n argymell cynnwys ar gyfryngau cymdeithasol a gwasanaethau ffrydio. 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 oeddech chi'n gwybod bod AI yn cael ei ddefnyddio mewn llawer o ffyrdd anhygoel eraill?</a:t>
            </a: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AI atal troseddau amgylcheddol yn yr Amazon trwy helpu i ganfod pobl yn torri coed neu fwyngloddio’n anghyfreithlon a rhoi rhybuddion mewn amser real er mwyn atal hyn.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Gellir defnyddio AI hefyd i arwain llawfeddygon ar y ffordd orau o drin tiwmorau ymennydd yn y theatr lawdriniaeth. Gall yr offeryn ddadgodio DNA tiwmor yn gyflym, a fyddai fel arfer yn cymryd dyddiau.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un offeryn yn caniatáu i bysgotwyr adnabod a chofnodi’r pysgod maen nhw’n eu dal er mwyn sicrhau eu bod yn pysgota yn gynaliadwy, a hynny’n syml drwy dynnu llun ar eu ffôn.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yna ap AI sy’n helpu plant byddar i ddysgu darllen drwy sganio tudalennau o straeon a’u cyfieithu i iaith arwyddion.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Defnyddiwyd AI hefyd i ddadansoddi cychod gwenyn mêl er mwyn ceisio atal y dirywiad byd-eang yn eu poblogaethau.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un ap AI gyfleu’r byd sydd o’n cwmpas mewn geiriau fel y gall y gymuned ddall a golwg gwan gael cymorth gyda thasgau pob dydd fel darllen ac adnabod cynnyrch.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https://aiforgood.itu.int/meet-the-winners-for-the-2025-ai-for-good-impact-awards/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https://hms.harvard.edu/news/ai-tool-decodes-brain-cancers-genome-during-surgery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https://worldfishcenter.org/updates/smartcatch-wins-un-prize-ai-innovation-climate-smart-fisheries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https://www.aardman.com/interactive/storysign/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https://www.oracle.com/corporate/pressrelease/ai-smart-hive-networks-101618.html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https://www.seeingai.com/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References to be added in notes on slides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Fodd bynnag, er bod llawer o enghreifftiau o AI yn cael ei ddefnyddio er daioni, mae gan lawer o bobl bryderon hefyd am effaith ehangach technolegau AI yn awr ac yn y dyfodol. Er enghraifft: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ifanc yn poeni y bydd AI yn cymryd lle swyddi a fydd yn ei gwneud yn anoddach dod o hyd i waith yn y dyfodol.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ysgolion a phrifysgolion yn pryderu y gallai myfyrwyr fod yn defnyddio AI i ysgrifennu traethodau neu i gynhyrchu gwaith cwrs, a fydd hefyd yn cael effaith ar ddatblygiad sgiliau.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wedi dioddef yn sgil ffugiadau dwfn - defnyddio technoleg AI i gynhyrchu fideos realistig sy’n dangos pethau nad ydyn nhw erioed wedi digwydd mewn gwirionedd.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elusennau plant a gweithwyr iechyd meddwl proffesiynol yn poeni am y defnydd o sgwrsfotiaid AI i gael cyngor meddygol neu iechyd meddwl, cyngor nad yw efallai yn ddiogel nac yn gywir.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yn poeni am yr adnoddau y mae technoleg AI yn eu defnyddio ac effeithiau amgylcheddol hirdymor hyn.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0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 unigolion, mae gan bob un ohonon ni’r hawl i benderfynu i ba raddau rydyn ni am ddefnyddio technolegau AI.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 rhai pobl am ddatblygu gyrfa allan o ddatblygu neu ddefnyddio AI.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 rhai pobl yn ei ddefnyddio yn llai aml, ei ddefnyddio dim ond pan fydd ganddyn nhw dasg benodol y gallai eu helpu nhw i’w chyflawni.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 efallai y bydd rhai pobl yn dewis peidio â'i ddefnyddio o gwbl. Faint bynnag o AI y byddwch chi’n penderfynu ei ddefnyddio, mae’r rhain oll yn ddewisiadau normal a dilys.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493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 os ydych chi'n defnyddio AI, mae'n bwysig cofio bod gan bob un ohonon ni ddyletswydd i'w ddefnyddio'n ddiogel ac yn gyfrifol, fel gydag unrhyw dechnoleg.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Beth mae defnyddio technoleg AI yn ddiogel ac yn gyfrifol yn ei olygu? Sut ydych chi'n penderfynu?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[Gofynnwch am atebion gan ddysgwyr os yw’n briodol. Cliciwch i ddatgelu atebion]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meddwl am sut gallai eich defnydd chi o AI wneud i bobl eraill deimlo. Gallai hyd yn oed rhywbeth a fwriedir fel jôc fod yn niweidiol neu frifo teimladau rhywun.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deall beth yw cydsyniad, a defnyddio AI dim ond mewn ffordd y mae pobl eraill yn cydsynio iddo, yn ogystal ag ystyried eich ffiniau chi eich hun.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meddwl yn feirniadol am y cynnwys neu'r wybodaeth y mae AI yn ei roi i chi. Efallai na fydd bob amser yn ddibynadwy nac yn gywir.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dysgu am foeseg AI a myfyrio ar hyn, a phenderfynu sut rydych chi'n teimlo am ei effeithiau ehangach ar gymdeithas.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myfyrio ar sut mae defnyddio AI yn effeithio ar eich lles, a phan fyddwch chi efallai’n defnyddio gormod ar offeryn AI neu’n ddibynnol arno.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gwybod at bwy i droi i gael cymorth os oes arnoch ei angen, a siarad ag oedolyn rydych chi’n ymddiried ynddo os oes arnoch chi angen cefnogaeth.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987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Yma yn [enw'r ysgol neu'r lleoliad] rydyn ni eisiau gwneud yn siŵr eich bod chi'n ddiogel, ym mhob rhan o'ch bywyd. Os yw rhywbeth rydych chi wedi'i weld ar-lein neu rywbeth sydd wedi digwydd ar-lein yn eich poeni neu'n effeithio arnoch chi, dewch aton ni am gymorth a chyngor. Byddwn yn gwrando'n ofalus ac yn gweithio gyda chi i benderfynu beth yw'r peth gorau i'w wneud nesaf.</a:t>
            </a:r>
            <a:r>
              <a:rPr lang="cy-GB" sz="1200" strike="sng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88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7C8352-7D33-13D4-0C76-D4AB16DB9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932083"/>
            <a:ext cx="12192000" cy="2993835"/>
            <a:chOff x="0" y="1727651"/>
            <a:chExt cx="12192000" cy="299383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0FE97BB-1C1B-FA8A-9EEF-864F6D8932A6}"/>
                </a:ext>
              </a:extLst>
            </p:cNvPr>
            <p:cNvSpPr txBox="1"/>
            <p:nvPr/>
          </p:nvSpPr>
          <p:spPr>
            <a:xfrm>
              <a:off x="0" y="1727651"/>
              <a:ext cx="12192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Diwrnod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Defnyddio’r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Rhyngrwyd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Fwy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Diogel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2026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C3EC0A-B6EE-2710-4B80-E5BC74AC22D9}"/>
                </a:ext>
              </a:extLst>
            </p:cNvPr>
            <p:cNvSpPr txBox="1"/>
            <p:nvPr/>
          </p:nvSpPr>
          <p:spPr>
            <a:xfrm>
              <a:off x="1802130" y="2726996"/>
              <a:ext cx="8587740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60"/>
                </a:lnSpc>
              </a:pP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Gwasanaeth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ddysgwyr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11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18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E0B0098-6A04-4C14-623A-29044CDA7E81}"/>
                </a:ext>
              </a:extLst>
            </p:cNvPr>
            <p:cNvSpPr txBox="1"/>
            <p:nvPr/>
          </p:nvSpPr>
          <p:spPr>
            <a:xfrm>
              <a:off x="962978" y="3285195"/>
              <a:ext cx="10266045" cy="1436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3560"/>
                </a:lnSpc>
              </a:pP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 dan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sleidiau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welwch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sgript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helpu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gyda’r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cyflwyno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 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argraffu’r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sgript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dewiswch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‘Notes Pages’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gosodiadau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</a:t>
              </a:r>
              <a:endPara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93D2811D-60B3-6C52-8AC1-452453512E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7CC68-0EDD-9878-C25A-31E8E315F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8FBECEF-0FDE-46B9-187C-E7B249924F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16D26D-5603-C0BA-235F-FDFC295B9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BC644E-4404-792D-3A50-A956D1B8E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B1FD73-1E9C-3AA9-1B78-2D3EFD45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1670176"/>
            <a:ext cx="12194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Cael help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39F1FC-F687-A17C-7BFB-FE978B63B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914576" y="2697133"/>
            <a:ext cx="636060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Nodyn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addysgwyr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ychwanegwch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enwau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geiriau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luniau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y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sleid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ddangos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dysgwyr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bwy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gallant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ganddynt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bryder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ynghylch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diogelwch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ar-lein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811217-ECEA-898C-4435-77169DC43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21106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4623F-776C-8253-E6FE-E2996100A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D60B106-F675-1529-4EFB-04E6EB62F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B691C4F5-95EB-2284-15AF-16D3EBF39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8184" y="328246"/>
            <a:ext cx="4032739" cy="1324708"/>
            <a:chOff x="1008184" y="328246"/>
            <a:chExt cx="4032739" cy="1324708"/>
          </a:xfrm>
        </p:grpSpPr>
        <p:pic>
          <p:nvPicPr>
            <p:cNvPr id="10" name="Picture 9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7BC5A8B4-19E7-36CE-8FEB-1B078C48E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8184" y="328246"/>
              <a:ext cx="4032739" cy="132470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D543B8-261D-DD70-4CD4-414A192EA45D}"/>
                </a:ext>
              </a:extLst>
            </p:cNvPr>
            <p:cNvSpPr txBox="1"/>
            <p:nvPr/>
          </p:nvSpPr>
          <p:spPr>
            <a:xfrm>
              <a:off x="1816482" y="496178"/>
              <a:ext cx="313320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‘Sut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teimlo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AI?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AF15CA-305A-B35B-235A-BDC9A9C14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10400" y="1031630"/>
            <a:ext cx="3751386" cy="1758461"/>
            <a:chOff x="7010400" y="1031630"/>
            <a:chExt cx="3751386" cy="1758461"/>
          </a:xfrm>
        </p:grpSpPr>
        <p:pic>
          <p:nvPicPr>
            <p:cNvPr id="11" name="Picture 10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019B565A-3E2E-BEEB-B234-91D1EA873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10400" y="1031630"/>
              <a:ext cx="3751386" cy="175846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CB62B-6C1C-398C-DA7A-3D9DDE4325AF}"/>
                </a:ext>
              </a:extLst>
            </p:cNvPr>
            <p:cNvSpPr txBox="1"/>
            <p:nvPr/>
          </p:nvSpPr>
          <p:spPr>
            <a:xfrm>
              <a:off x="7827279" y="1209382"/>
              <a:ext cx="282522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da? 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E392738C-9F59-A972-40B3-984ECECD6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7642" y="680936"/>
            <a:ext cx="2762655" cy="5564221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E140B75-B713-E53C-596B-AD0F81F86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7231" y="2286000"/>
            <a:ext cx="4255477" cy="1324708"/>
            <a:chOff x="117231" y="2286000"/>
            <a:chExt cx="4255477" cy="1324708"/>
          </a:xfrm>
        </p:grpSpPr>
        <p:pic>
          <p:nvPicPr>
            <p:cNvPr id="9" name="Picture 8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4894B41B-3936-FF2C-8DAB-5D4D3D0C3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7231" y="2286000"/>
              <a:ext cx="4255477" cy="132470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3E04A0-C883-14E8-31C3-D519FD25EC44}"/>
                </a:ext>
              </a:extLst>
            </p:cNvPr>
            <p:cNvSpPr txBox="1"/>
            <p:nvPr/>
          </p:nvSpPr>
          <p:spPr>
            <a:xfrm>
              <a:off x="895492" y="2451458"/>
              <a:ext cx="34772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Neu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oes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gennych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bryderon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 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CB70F6-033E-FE47-CF23-35C25AD3E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4518" y="4337538"/>
            <a:ext cx="5186597" cy="2192215"/>
            <a:chOff x="734518" y="4337538"/>
            <a:chExt cx="5186597" cy="2192215"/>
          </a:xfrm>
        </p:grpSpPr>
        <p:pic>
          <p:nvPicPr>
            <p:cNvPr id="7" name="Picture 6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B4741A75-8EDE-4C3B-09DE-8D6D8FA00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4518" y="4337538"/>
              <a:ext cx="5186597" cy="2192215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CBD7DE0-588B-4106-CD5B-115062B069FE}"/>
                </a:ext>
              </a:extLst>
            </p:cNvPr>
            <p:cNvSpPr txBox="1"/>
            <p:nvPr/>
          </p:nvSpPr>
          <p:spPr>
            <a:xfrm>
              <a:off x="1555500" y="4536001"/>
              <a:ext cx="4203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gefnogaeth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hoffech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chael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fedru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ddefnyddio’n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ddiogel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ac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gyfrifol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6792E56-D4B5-16BE-78AC-D78DC760F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096000" y="3001108"/>
            <a:ext cx="6093758" cy="2192215"/>
            <a:chOff x="6096000" y="3001108"/>
            <a:chExt cx="6093758" cy="2192215"/>
          </a:xfrm>
        </p:grpSpPr>
        <p:pic>
          <p:nvPicPr>
            <p:cNvPr id="8" name="Picture 7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A0728AF2-9167-F215-0C47-9E08EDF93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096000" y="3001108"/>
              <a:ext cx="6093758" cy="2192215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74FCCC-49A7-2382-A052-BF5C5F74AB63}"/>
                </a:ext>
              </a:extLst>
            </p:cNvPr>
            <p:cNvSpPr txBox="1"/>
            <p:nvPr/>
          </p:nvSpPr>
          <p:spPr>
            <a:xfrm>
              <a:off x="6895439" y="3188272"/>
              <a:ext cx="517932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angen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oedolion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wybod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effeithio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bywydau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48C293-5D05-FFFB-F5D3-8D0933A45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11</a:t>
            </a:r>
          </a:p>
        </p:txBody>
      </p:sp>
    </p:spTree>
    <p:extLst>
      <p:ext uri="{BB962C8B-B14F-4D97-AF65-F5344CB8AC3E}">
        <p14:creationId xmlns:p14="http://schemas.microsoft.com/office/powerpoint/2010/main" val="126497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A6E0F-9980-991B-9EB4-CF6182BC4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E71A88-0494-ED6F-8AE6-B0A689377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1D2880-CE41-257D-0E25-6B2CB94F4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60"/>
            <a:ext cx="12192000" cy="6855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0C4DDB-3FB7-3412-16A3-8372E6882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60"/>
            <a:ext cx="12194242" cy="10833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D058E-7F96-C4B9-5D97-4DDD1DF12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39258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71092F5-801B-04ED-041C-0BB446CE4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B3D3F9-8F15-3787-E1F6-F209B78CC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977BB8E-17EE-856D-3E0F-7E07B919BA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25E353-98CE-7389-70D6-517AF5A80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853662" y="2551207"/>
            <a:ext cx="6482433" cy="175432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Diwrnod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Defnyddio’r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Rhyngrwyd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yn Fwy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2026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41273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44EF2-FAF2-B635-D435-716025881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44D7B5C-A433-B420-5BEC-14EA97047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78EE85-2BA6-9A6E-6934-7CDA184AA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75096"/>
            <a:ext cx="4079631" cy="56816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1D8FDF9-D4EB-7AA1-462A-D807DDC14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219727"/>
            <a:ext cx="12194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ydych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meddwl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Diwrnod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Defnyddio’r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Rhyngrwyd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Fwy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653F4FC-A7E4-0DDB-1582-44AA735F5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630" y="1175096"/>
            <a:ext cx="4032741" cy="56816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FAE6A6-4BCC-C10C-00F7-2663140B2D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2368" y="1175096"/>
            <a:ext cx="4079632" cy="56816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8838D2-D3F6-A358-D87B-E5C33C562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00" y="1336433"/>
            <a:ext cx="3807758" cy="541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5A9AC3-AFAD-8687-33DA-23A2AAE74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3400" y="1336433"/>
            <a:ext cx="3886200" cy="5412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72606F-A1D9-C037-36A8-3BD2755D0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336433"/>
            <a:ext cx="3886200" cy="54127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987FF9-627C-A086-2B2D-F20B1074D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429698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90668-F54F-AA92-F1AF-E2590165E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8B6CE76-CC65-194F-F7E2-05B6F5DBB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514AE1-C250-D0B3-410B-49B5751E4F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1058" y="486697"/>
            <a:ext cx="4247536" cy="61500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47459C-4376-C03F-28BE-4344708E0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3096" y="266734"/>
            <a:ext cx="516834" cy="7768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11BACAA-C3C5-E63E-0F73-E09440933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0217" y="695276"/>
            <a:ext cx="516834" cy="776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1F0B76B-525A-5DBA-103A-74B5236A0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5154" y="1216450"/>
            <a:ext cx="516834" cy="7768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B701E1-3B5F-94E1-DF74-9B624B809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015" y="1792919"/>
            <a:ext cx="516834" cy="7768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338BBEF-17F2-AC30-535A-D0534B8AE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1297" y="2374358"/>
            <a:ext cx="516834" cy="7768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2B0E208-73F7-1F45-2F94-5B54BD59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4684" y="3040279"/>
            <a:ext cx="516834" cy="77687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F8C2D0E-F142-938B-6F13-9DAC555AB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2576" y="3388149"/>
            <a:ext cx="516834" cy="77687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BED581D-5C31-C03A-4836-E24BC051BD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3328" y="2911071"/>
            <a:ext cx="516834" cy="77687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506F137-3E28-B2BB-98FA-0CB0C9E27F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6858" y="2583079"/>
            <a:ext cx="516834" cy="77687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87D3774-959C-59C4-2315-C1AA1BA53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0997" y="2727196"/>
            <a:ext cx="516834" cy="77687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0C0F24D-D007-A4D2-07A2-85B2C219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5537" y="4093827"/>
            <a:ext cx="516834" cy="7768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AB96C7A-8EE6-9BD9-480A-DE8B5FA71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0528" y="4282671"/>
            <a:ext cx="516834" cy="7768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14BAAB7-1A3B-C5DE-361B-C8F05AB87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1702" y="4715023"/>
            <a:ext cx="516834" cy="7768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E2BDA37-349F-EF7C-6DCF-C10D1295A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1298" y="5043014"/>
            <a:ext cx="516834" cy="77687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5784E7F-99FE-D7BD-957F-6E33863A4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5741" y="5291492"/>
            <a:ext cx="516834" cy="77687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4AA5498-C2ED-A5D5-9345-5B80A622D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9454" y="5559848"/>
            <a:ext cx="516834" cy="77687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C539522-AE4D-C622-7474-A07CBDCC0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9259" y="1472150"/>
            <a:ext cx="2070214" cy="381934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4C72EF3-A9E9-70D3-3D63-3F5B45EB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24090" y="1472150"/>
            <a:ext cx="2038651" cy="3819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289103-7587-759D-4D40-0A6FABAB2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62002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0DA01-9D8E-B2B2-7602-8176F611F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E67891-5868-002F-3AC2-89D60B96D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7AD4E5-82C4-944E-9391-9FF73A6A1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970C667-134B-7603-2694-B81A20387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22014" y="1537022"/>
            <a:ext cx="6918593" cy="3329903"/>
            <a:chOff x="2622014" y="1537022"/>
            <a:chExt cx="6918593" cy="33299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5DC4F2-FD1C-4814-A5AB-1E3430378E39}"/>
                </a:ext>
              </a:extLst>
            </p:cNvPr>
            <p:cNvSpPr txBox="1"/>
            <p:nvPr/>
          </p:nvSpPr>
          <p:spPr>
            <a:xfrm>
              <a:off x="2622014" y="3912818"/>
              <a:ext cx="691859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Sawl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enghraifft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o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ddefnyddio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allwch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feddwl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amdanyn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nhw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  <a:endParaRPr lang="en-GB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B27123-6476-A715-F15B-091835099C47}"/>
                </a:ext>
              </a:extLst>
            </p:cNvPr>
            <p:cNvSpPr txBox="1"/>
            <p:nvPr/>
          </p:nvSpPr>
          <p:spPr>
            <a:xfrm>
              <a:off x="2622014" y="1537022"/>
              <a:ext cx="6918593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 AI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disgrifio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technoleg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systemau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cyfrifiadurol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sydd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wedi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cael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cynllunio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gwblhau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tasgau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fyddai’n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gofyn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ddeallusrwydd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dynol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EBD37FB-9859-CFD4-3285-596CAC621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303043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8F079-BB4D-1E74-2D4C-A7A141203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DE887F-BFA5-2BF4-3EF7-F92FF8C70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3" y="12048"/>
            <a:ext cx="12194242" cy="68567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F7E045-7D02-A233-11C0-BCB467F1D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4" y="1147481"/>
            <a:ext cx="3295974" cy="24025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99EF83-0A36-B3C3-5134-6D2C799D1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4" y="3585882"/>
            <a:ext cx="3295974" cy="24025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84EEE3-255B-3324-95CF-61E19EF3F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7" y="1147481"/>
            <a:ext cx="3300531" cy="240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4E1F9FE-84EB-2620-3958-559AE8C7A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7" y="3585882"/>
            <a:ext cx="3300532" cy="240254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19F001A-6521-F91B-E32E-8363CE6FE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8517" y="1147481"/>
            <a:ext cx="3309497" cy="24025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4F4E9B3-1C4B-CC9D-A452-5B89A205F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8517" y="3585882"/>
            <a:ext cx="3309497" cy="24025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5B481B0-2371-4AFB-A18B-1C3D17024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7948" y="3685101"/>
            <a:ext cx="3092929" cy="219593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D935F7-03D7-AA67-A537-6094FA817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2" y="1243451"/>
            <a:ext cx="3295973" cy="22214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8D84226-FF4F-3D9E-90C4-8BFE55404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8452" y="3685101"/>
            <a:ext cx="3092928" cy="21959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5FEA6D3-7FE6-2470-AB08-43A827FD0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4868" y="1232035"/>
            <a:ext cx="3203145" cy="2196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81231CB-210B-2D8D-18C3-8D10708A2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3923" y="3696518"/>
            <a:ext cx="3083962" cy="219593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E04FE6E-3BD7-0781-F8D7-C6BFBCBB7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5" y="1243452"/>
            <a:ext cx="3190315" cy="219696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555E4B7-D038-9246-15B3-B5E020027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44866" y="2830804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Canfod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torri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coed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anghyfreithlon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Amazon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533C0EA-A4F2-4E57-7DA9-9C5C514AB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528291"/>
            <a:ext cx="1219424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Sut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mae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AI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cael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ei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 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ddefnyddio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D467CD-301D-63F0-D658-78BC0BB58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44866" y="5246263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Cyfieithu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straeon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iaith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arwyddion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8D1918-1FC1-DC2D-BC77-B42A5A0BE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497732" y="2599972"/>
            <a:ext cx="31864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Arwain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llawfeddygon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</a:p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ymennydd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llawdriniaeth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5C2304-8164-8668-EDDC-410EAE7D8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329071" y="5477096"/>
            <a:ext cx="35148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Dadansoddi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cychod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gwenyn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mêl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5F0ED1-8861-9F20-5F15-44B80135E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73083" y="3061637"/>
            <a:ext cx="31864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Olrhain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pysgota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cynaliadwy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636F5C-8742-74CC-F55D-742ABA36C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73083" y="5246263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Cyfleu’r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cwmpas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bobl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amhariad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golwg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D01D3-A43E-7C02-F080-777EE7548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361878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F0B29-4F95-2049-3091-D568CA730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1263B92-3273-656F-0A8F-FD17A3CFFF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7425BA-23E5-465C-6497-341B3F049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262" y="1197034"/>
            <a:ext cx="2287630" cy="44888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D52011C-9F07-8338-089C-1246FF106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6752" y="1197034"/>
            <a:ext cx="2287630" cy="44888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BEE000-7820-6D99-164B-03C81BAD6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4383" y="1184564"/>
            <a:ext cx="2300996" cy="44888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A757A20-9671-0937-8A49-57662AC67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2196" y="1197034"/>
            <a:ext cx="2360813" cy="44888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0D4843D-590B-A8E4-A577-71C524FCA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3010" y="1172094"/>
            <a:ext cx="2227811" cy="448887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E025C7E-3E03-9008-A461-3A6650151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0731" y="2330824"/>
            <a:ext cx="1824079" cy="21593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96C981D-FEF2-BF24-B4AF-B3978DF27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8040" y="2305884"/>
            <a:ext cx="1817719" cy="21593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C27D961-E6E2-67C9-0A13-B40F037EA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6241" y="2305884"/>
            <a:ext cx="1850803" cy="21593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F237CE6-56F1-9E79-D4B2-3B0C3BE14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635" y="2280944"/>
            <a:ext cx="1859768" cy="21593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74AD8B-D8C4-819E-E220-FDE2D7806B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35671" y="2281518"/>
            <a:ext cx="1837764" cy="21593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CB7FC57-8666-6FED-DFEC-73E2D20C3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32262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Cymryd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lle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swyddi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04F480-D40C-EB84-1500-8AC69E00F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684735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Cwblhau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gwaith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cwrs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E838CE-F0B3-C6CD-D040-B12B159BA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85012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Ffugiadau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dwfn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2E5F89-B067-ACBE-D1A0-414D023A6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251761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anghywir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5754B7-4653-09D8-D544-44DC822BB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28136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Effeithiau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amgylcheddol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7288E-C31D-3570-6518-63DD00921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3196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B8FC7-4284-CA57-33FE-91F6670CA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B2AF669-ECBA-5749-3501-607136535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99FC403-BC7E-388B-C103-440BCB9D0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" y="1259"/>
            <a:ext cx="12192001" cy="6855481"/>
            <a:chOff x="-1" y="1259"/>
            <a:chExt cx="12192001" cy="68554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E876DED-8027-F1FD-9F1F-C640F6A4D464}"/>
                </a:ext>
              </a:extLst>
            </p:cNvPr>
            <p:cNvGrpSpPr/>
            <p:nvPr/>
          </p:nvGrpSpPr>
          <p:grpSpPr>
            <a:xfrm>
              <a:off x="-1" y="1259"/>
              <a:ext cx="12192001" cy="6855481"/>
              <a:chOff x="-1" y="1259"/>
              <a:chExt cx="12192001" cy="6855481"/>
            </a:xfrm>
          </p:grpSpPr>
          <p:pic>
            <p:nvPicPr>
              <p:cNvPr id="3" name="Picture 2" descr="A rectangular object with yellow dots&#10;&#10;AI-generated content may be incorrect.">
                <a:extLst>
                  <a:ext uri="{FF2B5EF4-FFF2-40B4-BE49-F238E27FC236}">
                    <a16:creationId xmlns:a16="http://schemas.microsoft.com/office/drawing/2014/main" id="{E8E92A2A-0657-F330-2CDC-1FC162B1E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" y="1260"/>
                <a:ext cx="12192001" cy="6855480"/>
              </a:xfrm>
              <a:prstGeom prst="rect">
                <a:avLst/>
              </a:prstGeom>
            </p:spPr>
          </p:pic>
          <p:pic>
            <p:nvPicPr>
              <p:cNvPr id="17" name="Picture 16" descr="A black background with orange lines&#10;&#10;AI-generated content may be incorrect.">
                <a:extLst>
                  <a:ext uri="{FF2B5EF4-FFF2-40B4-BE49-F238E27FC236}">
                    <a16:creationId xmlns:a16="http://schemas.microsoft.com/office/drawing/2014/main" id="{857EE758-C07A-14A9-0CBE-32C280A048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259"/>
                <a:ext cx="12192000" cy="6855479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495F54-EED0-AEE0-F234-5725CD27766D}"/>
                </a:ext>
              </a:extLst>
            </p:cNvPr>
            <p:cNvSpPr txBox="1"/>
            <p:nvPr/>
          </p:nvSpPr>
          <p:spPr>
            <a:xfrm>
              <a:off x="3049571" y="2528984"/>
              <a:ext cx="6099142" cy="181588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None/>
              </a:pP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Mae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gan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bob un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ohonon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ni’r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hawl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benderfynu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ba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raddau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rydyn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ni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am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ddefnyddio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/>
                  <a:ea typeface="Verdana"/>
                </a:rPr>
                <a:t>technolegau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AI.</a:t>
              </a:r>
              <a:endParaRPr lang="en-GB" sz="2800" dirty="0">
                <a:solidFill>
                  <a:schemeClr val="bg1"/>
                </a:solidFill>
                <a:effectLst/>
                <a:latin typeface="Verdana"/>
                <a:ea typeface="Verdana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BC9356-47AA-A948-B93B-78D28B0040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299245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56E92-E206-6E6D-188E-9CB62A26C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4FBF009D-9222-D1F5-571C-2E52DA6A3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F16626E-04BB-A54B-F094-F29D569FE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835254" y="2510666"/>
            <a:ext cx="45197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technoleg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ddiogel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gyfrifol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olygu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2D28C9-CB9F-DD53-BF51-C13A3F0D3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381109" y="618977"/>
            <a:ext cx="2282331" cy="1438422"/>
            <a:chOff x="2381109" y="618977"/>
            <a:chExt cx="2282331" cy="1438422"/>
          </a:xfrm>
        </p:grpSpPr>
        <p:pic>
          <p:nvPicPr>
            <p:cNvPr id="14" name="Picture 13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EE606AFB-5400-1BC2-8A48-A79096C3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81109" y="618977"/>
              <a:ext cx="2282331" cy="1438422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0655A7C-A050-687D-72AE-377861E39164}"/>
                </a:ext>
              </a:extLst>
            </p:cNvPr>
            <p:cNvSpPr txBox="1"/>
            <p:nvPr/>
          </p:nvSpPr>
          <p:spPr>
            <a:xfrm>
              <a:off x="2678363" y="845817"/>
              <a:ext cx="170737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Deall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cydsyniad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92DE34-B399-9CDC-04BD-F3BEB50C04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1965" y="2273845"/>
            <a:ext cx="2940147" cy="2148677"/>
            <a:chOff x="381965" y="2273845"/>
            <a:chExt cx="2940147" cy="2148677"/>
          </a:xfrm>
        </p:grpSpPr>
        <p:pic>
          <p:nvPicPr>
            <p:cNvPr id="12" name="Picture 11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14522EBD-E7E1-CD63-3101-35F790F23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965" y="2273845"/>
              <a:ext cx="2940147" cy="214867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D5D630-9FE4-F17E-B737-EF0F1587C690}"/>
                </a:ext>
              </a:extLst>
            </p:cNvPr>
            <p:cNvSpPr txBox="1"/>
            <p:nvPr/>
          </p:nvSpPr>
          <p:spPr>
            <a:xfrm>
              <a:off x="617964" y="2582009"/>
              <a:ext cx="24473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Myfyrio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defnyddio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gwneud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deimlo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BD884D-A0AA-A625-8943-05F246641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75318" y="618977"/>
            <a:ext cx="3156702" cy="1744977"/>
            <a:chOff x="7075318" y="618977"/>
            <a:chExt cx="3156702" cy="1744977"/>
          </a:xfrm>
        </p:grpSpPr>
        <p:pic>
          <p:nvPicPr>
            <p:cNvPr id="15" name="Picture 14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3CC7FADF-463D-12CA-126C-5E0E3A713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75318" y="618977"/>
              <a:ext cx="3156702" cy="1744977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B9A9B5A-E7E0-422F-8D10-7E64235CD267}"/>
                </a:ext>
              </a:extLst>
            </p:cNvPr>
            <p:cNvSpPr txBox="1"/>
            <p:nvPr/>
          </p:nvSpPr>
          <p:spPr>
            <a:xfrm>
              <a:off x="7363524" y="835426"/>
              <a:ext cx="269487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feirniadol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gynnwys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ar-lein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DC4990-849E-CA68-FF3C-AF837DEDE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51726" y="3028643"/>
            <a:ext cx="3208150" cy="1578308"/>
            <a:chOff x="8551726" y="3028643"/>
            <a:chExt cx="3208150" cy="1578308"/>
          </a:xfrm>
        </p:grpSpPr>
        <p:pic>
          <p:nvPicPr>
            <p:cNvPr id="10" name="Picture 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B46DBB77-D228-C45C-ABA7-4FA3BFBE7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551726" y="3028643"/>
              <a:ext cx="3208150" cy="1578308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7B4DE71-41EB-577E-A7E0-DD84B3F69A5F}"/>
                </a:ext>
              </a:extLst>
            </p:cNvPr>
            <p:cNvSpPr txBox="1"/>
            <p:nvPr/>
          </p:nvSpPr>
          <p:spPr>
            <a:xfrm>
              <a:off x="8857473" y="3336628"/>
              <a:ext cx="2716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Gwybod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at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bwy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droi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gymorth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ADC52B4-CBD2-BF5C-E477-2B808223F4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75318" y="4758369"/>
            <a:ext cx="2180704" cy="1474311"/>
            <a:chOff x="7075318" y="4758369"/>
            <a:chExt cx="2180704" cy="1474311"/>
          </a:xfrm>
        </p:grpSpPr>
        <p:pic>
          <p:nvPicPr>
            <p:cNvPr id="13" name="Picture 12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DB4F951E-326B-6634-1BFB-26F7803E8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75318" y="4758369"/>
              <a:ext cx="2180704" cy="1474311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40C5D10-132C-DA21-B232-3599CC6428D9}"/>
                </a:ext>
              </a:extLst>
            </p:cNvPr>
            <p:cNvSpPr txBox="1"/>
            <p:nvPr/>
          </p:nvSpPr>
          <p:spPr>
            <a:xfrm>
              <a:off x="7353133" y="5265758"/>
              <a:ext cx="17077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Dysgu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foeseg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EA87593-9FD3-EE14-5961-C4C954506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1653" y="4674957"/>
            <a:ext cx="4771163" cy="1740130"/>
            <a:chOff x="731653" y="4674957"/>
            <a:chExt cx="4771163" cy="1740130"/>
          </a:xfrm>
        </p:grpSpPr>
        <p:pic>
          <p:nvPicPr>
            <p:cNvPr id="9" name="Picture 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80747106-2B7A-EB7D-AB19-44FD71550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1653" y="4674957"/>
              <a:ext cx="4771163" cy="174013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4B27C49-CA31-3B4C-B380-7BCADCABDC9B}"/>
                </a:ext>
              </a:extLst>
            </p:cNvPr>
            <p:cNvSpPr txBox="1"/>
            <p:nvPr/>
          </p:nvSpPr>
          <p:spPr>
            <a:xfrm>
              <a:off x="924791" y="5100822"/>
              <a:ext cx="436418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eich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o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dechnoleg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gwneud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eraill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deimlo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9D8E28-8C1E-BC62-249B-DB3699290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9</a:t>
            </a:r>
          </a:p>
        </p:txBody>
      </p:sp>
    </p:spTree>
    <p:extLst>
      <p:ext uri="{BB962C8B-B14F-4D97-AF65-F5344CB8AC3E}">
        <p14:creationId xmlns:p14="http://schemas.microsoft.com/office/powerpoint/2010/main" val="308279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eb0ed02dfb976e432d58e003d28d2427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e8deaaf8ee20667b8c427ddb52efe15a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F258D-FA00-4973-8F1A-742C302D75D0}">
  <ds:schemaRefs>
    <ds:schemaRef ds:uri="http://schemas.microsoft.com/office/2006/metadata/properties"/>
    <ds:schemaRef ds:uri="http://schemas.microsoft.com/office/infopath/2007/PartnerControls"/>
    <ds:schemaRef ds:uri="d8d6a8a1-ef15-479a-8341-3430bcbf56bb"/>
    <ds:schemaRef ds:uri="d1f14c83-4bde-4bd9-8121-e9caedc9b223"/>
  </ds:schemaRefs>
</ds:datastoreItem>
</file>

<file path=customXml/itemProps2.xml><?xml version="1.0" encoding="utf-8"?>
<ds:datastoreItem xmlns:ds="http://schemas.openxmlformats.org/officeDocument/2006/customXml" ds:itemID="{7E195E89-97D6-4370-BD82-4B8630CEF8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3EA603-C6E9-4250-A7AE-48793B411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d6a8a1-ef15-479a-8341-3430bcbf56bb"/>
    <ds:schemaRef ds:uri="d1f14c83-4bde-4bd9-8121-e9caedc9b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1954</Words>
  <Application>Microsoft Office PowerPoint</Application>
  <PresentationFormat>Widescreen</PresentationFormat>
  <Paragraphs>124</Paragraphs>
  <Slides>12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Verdana</vt:lpstr>
      <vt:lpstr>Office Theme</vt:lpstr>
      <vt:lpstr>Sleid 1</vt:lpstr>
      <vt:lpstr>Diwrnod Defnyddio’r Rhyngrwyd yn Fwy Diogel 2026</vt:lpstr>
      <vt:lpstr>Sleid 3</vt:lpstr>
      <vt:lpstr>Sleid 4</vt:lpstr>
      <vt:lpstr>Sleid 5</vt:lpstr>
      <vt:lpstr>Sleid 6</vt:lpstr>
      <vt:lpstr>Sleid 7</vt:lpstr>
      <vt:lpstr>Sleid 8</vt:lpstr>
      <vt:lpstr>Sleid 9</vt:lpstr>
      <vt:lpstr>Sleid 10</vt:lpstr>
      <vt:lpstr>Sleid 11</vt:lpstr>
      <vt:lpstr>Sleid 12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Rosie Bromley</cp:lastModifiedBy>
  <cp:revision>15</cp:revision>
  <dcterms:created xsi:type="dcterms:W3CDTF">2025-09-30T17:15:09Z</dcterms:created>
  <dcterms:modified xsi:type="dcterms:W3CDTF">2025-11-26T15:36:06Z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MediaServiceImageTags">
    <vt:lpwstr/>
  </property>
  <property fmtid="{D5CDD505-2E9C-101B-9397-08002B2CF9AE}" pid="4" name="ArticulateGUID">
    <vt:lpwstr>9C45BC17-699D-4552-AAD6-D87411FDB61D</vt:lpwstr>
  </property>
  <property fmtid="{D5CDD505-2E9C-101B-9397-08002B2CF9AE}" pid="5" name="ArticulatePath">
    <vt:lpwstr>https://childnetint.sharepoint.com/sites/SID2026Childnet/Shared Documents/Education/Final Resources - Compressed/Welsh/11 i 14 oed/4 - Gwasanaeth iw defnyddio gyda rhai 11 i 18 oed</vt:lpwstr>
  </property>
</Properties>
</file>